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80" r:id="rId5"/>
    <p:sldId id="271" r:id="rId6"/>
    <p:sldId id="272" r:id="rId7"/>
    <p:sldId id="273" r:id="rId8"/>
    <p:sldId id="274" r:id="rId9"/>
    <p:sldId id="275" r:id="rId10"/>
    <p:sldId id="283" r:id="rId11"/>
    <p:sldId id="276" r:id="rId12"/>
    <p:sldId id="281" r:id="rId13"/>
    <p:sldId id="282" r:id="rId14"/>
    <p:sldId id="277" r:id="rId15"/>
    <p:sldId id="278" r:id="rId16"/>
    <p:sldId id="279" r:id="rId17"/>
    <p:sldId id="259" r:id="rId1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3F"/>
    <a:srgbClr val="012448"/>
    <a:srgbClr val="022344"/>
    <a:srgbClr val="D1C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B537D4-8D4D-485B-9F1E-5878D5ADA6CF}" v="60" dt="2025-02-21T18:51:39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>
        <p:scale>
          <a:sx n="110" d="100"/>
          <a:sy n="110" d="100"/>
        </p:scale>
        <p:origin x="16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85F0E-BFA3-4970-93FF-481B1AB3BC36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A6945-1018-49EC-9A32-F0F0D83E64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0983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363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185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67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253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327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827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709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89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788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989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151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31C3F-997B-4C88-A923-E4F416619D6B}" type="datetimeFigureOut">
              <a:rPr lang="pt-PT" smtClean="0"/>
              <a:t>27/02/2026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54CBE-0458-49FF-8903-5D74524106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94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058105" y="1247427"/>
            <a:ext cx="5067607" cy="2288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  <a:t>Instituições e </a:t>
            </a:r>
          </a:p>
          <a:p>
            <a:pPr algn="l"/>
            <a: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  <a:t>Políticas de Regulação</a:t>
            </a:r>
            <a:br>
              <a:rPr lang="pt-PT" sz="3600" dirty="0">
                <a:solidFill>
                  <a:srgbClr val="D1C4A4"/>
                </a:solidFill>
                <a:latin typeface="Georgia" panose="02040502050405020303" pitchFamily="18" charset="0"/>
              </a:rPr>
            </a:br>
            <a:br>
              <a:rPr lang="pt-PT" dirty="0">
                <a:solidFill>
                  <a:srgbClr val="D1C4A4"/>
                </a:solidFill>
                <a:latin typeface="Georgia" panose="02040502050405020303" pitchFamily="18" charset="0"/>
              </a:rPr>
            </a:br>
            <a:r>
              <a:rPr lang="pt-PT" sz="2400" dirty="0">
                <a:solidFill>
                  <a:srgbClr val="D1C4A4"/>
                </a:solidFill>
                <a:latin typeface="Georgia" panose="02040502050405020303" pitchFamily="18" charset="0"/>
              </a:rPr>
              <a:t>Ano letivo 2025/2026</a:t>
            </a:r>
          </a:p>
        </p:txBody>
      </p:sp>
      <p:sp>
        <p:nvSpPr>
          <p:cNvPr id="9" name="Subtítulo 2"/>
          <p:cNvSpPr>
            <a:spLocks noGrp="1"/>
          </p:cNvSpPr>
          <p:nvPr>
            <p:ph type="subTitle" idx="1"/>
          </p:nvPr>
        </p:nvSpPr>
        <p:spPr>
          <a:xfrm>
            <a:off x="4160519" y="3907365"/>
            <a:ext cx="3218689" cy="501789"/>
          </a:xfrm>
        </p:spPr>
        <p:txBody>
          <a:bodyPr>
            <a:normAutofit/>
          </a:bodyPr>
          <a:lstStyle/>
          <a:p>
            <a:pPr algn="l"/>
            <a:r>
              <a:rPr lang="pt-PT" sz="1600" dirty="0">
                <a:solidFill>
                  <a:srgbClr val="D1C4A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Aula 2 - 28/02/2026</a:t>
            </a:r>
          </a:p>
          <a:p>
            <a:pPr algn="l"/>
            <a:endParaRPr lang="pt-PT" sz="1600" dirty="0">
              <a:solidFill>
                <a:srgbClr val="D1C4A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4160519" y="5327674"/>
            <a:ext cx="2157985" cy="50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600" dirty="0">
                <a:solidFill>
                  <a:srgbClr val="D1C4A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Mestrado MPA</a:t>
            </a:r>
          </a:p>
          <a:p>
            <a:pPr algn="l"/>
            <a:r>
              <a:rPr lang="pt-PT" sz="1600" i="1" dirty="0">
                <a:solidFill>
                  <a:srgbClr val="D1C4A4"/>
                </a:solidFill>
                <a:latin typeface="Georgia" panose="02040502050405020303" pitchFamily="18" charset="0"/>
                <a:ea typeface="Verdana" panose="020B0604030504040204" pitchFamily="34" charset="0"/>
              </a:rPr>
              <a:t>Susana Paulino</a:t>
            </a:r>
          </a:p>
        </p:txBody>
      </p:sp>
    </p:spTree>
    <p:extLst>
      <p:ext uri="{BB962C8B-B14F-4D97-AF65-F5344CB8AC3E}">
        <p14:creationId xmlns:p14="http://schemas.microsoft.com/office/powerpoint/2010/main" val="1431286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FD8FCC-088F-F949-0A3E-21E146E6B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2">
            <a:extLst>
              <a:ext uri="{FF2B5EF4-FFF2-40B4-BE49-F238E27FC236}">
                <a16:creationId xmlns:a16="http://schemas.microsoft.com/office/drawing/2014/main" id="{A6F46CC6-A7EC-7016-94C0-CBBE8AE437B8}"/>
              </a:ext>
            </a:extLst>
          </p:cNvPr>
          <p:cNvSpPr/>
          <p:nvPr/>
        </p:nvSpPr>
        <p:spPr>
          <a:xfrm>
            <a:off x="539552" y="764704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Fundamentos teóricos da regulação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 do interesse de um grupo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regulação como resultado das relações de um grupo de interesses com o Estado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  <a:p>
            <a:pPr>
              <a:defRPr/>
            </a:pPr>
            <a:r>
              <a:rPr lang="pt-PT" b="1" dirty="0">
                <a:solidFill>
                  <a:prstClr val="black"/>
                </a:solidFill>
              </a:rPr>
              <a:t>Principais autores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Q. Wilson (1980)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Diferentes grupos pressionam o Estado para obter políticas e regulações que os beneficiem. Tipologia de política pública baseada em custos e benefícios de vários grupos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Theodore </a:t>
            </a:r>
            <a:r>
              <a:rPr kumimoji="0" lang="pt-PT" sz="1800" b="0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Lowi</a:t>
            </a:r>
            <a:r>
              <a:rPr kumimoji="0" lang="pt-PT" sz="1800" b="0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(1972)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A regulação resulta do conflito entre grupos que por si procuram maximizar os respetivos interesses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1" u="sng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Crítica: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Subestima a força/capacidade da iniciativa privada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8226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539552" y="548680"/>
            <a:ext cx="799288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Fundamentos teóricos da regulação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 do interesse privado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considera-se que o sector privado é o que melhor consegue assegurar os benefícios da atividade.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Principais autores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George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Stigler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(1971) – Teoria da Captura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regulação é frequentemente “capturada” pelos grupos que deveria controlar.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Grupos privados pressionam decisores (reguladores, legisladores) para obter preços favoráveis, barreiras à entrada e/ou licenças restritivas.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 reguladores acabam por servir os regulados, não o interesse público.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4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pt-PT" dirty="0">
                <a:solidFill>
                  <a:prstClr val="black"/>
                </a:solidFill>
                <a:latin typeface="Calibri"/>
              </a:rPr>
              <a:t>Sam </a:t>
            </a:r>
            <a:r>
              <a:rPr lang="pt-PT" dirty="0" err="1">
                <a:solidFill>
                  <a:prstClr val="black"/>
                </a:solidFill>
                <a:latin typeface="Calibri"/>
              </a:rPr>
              <a:t>Peltzman</a:t>
            </a:r>
            <a:r>
              <a:rPr lang="pt-PT" dirty="0">
                <a:solidFill>
                  <a:prstClr val="black"/>
                </a:solidFill>
                <a:latin typeface="Calibri"/>
              </a:rPr>
              <a:t> (1976) – Modelo de Compromisso Regulatório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Peltzman</a:t>
            </a: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amplia </a:t>
            </a:r>
            <a:r>
              <a:rPr kumimoji="0" lang="pt-PT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Stigler</a:t>
            </a: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mostrando que a regulação resulta de um equilíbrio político entre os grupos organizados com forte interesse económico, os consumidores dispersos e menos organizados e os decisores políticos que maximizam apoio político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4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400" dirty="0">
              <a:solidFill>
                <a:prstClr val="black"/>
              </a:solidFill>
              <a:latin typeface="Calibri"/>
            </a:endParaRPr>
          </a:p>
          <a:p>
            <a:pPr lvl="0">
              <a:defRPr/>
            </a:pPr>
            <a:r>
              <a:rPr lang="pt-PT" sz="1400" i="1" u="sng" dirty="0">
                <a:solidFill>
                  <a:prstClr val="black">
                    <a:lumMod val="85000"/>
                    <a:lumOff val="15000"/>
                  </a:prstClr>
                </a:solidFill>
              </a:rPr>
              <a:t>Crítica: </a:t>
            </a:r>
          </a:p>
          <a:p>
            <a:pPr lvl="0">
              <a:defRPr/>
            </a:pPr>
            <a:r>
              <a:rPr lang="pt-PT" sz="14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Assume que o sector privado, ao definir as regras, tem por base critérios de racionalidade de aumento do bem estar</a:t>
            </a:r>
          </a:p>
          <a:p>
            <a:pPr lvl="0">
              <a:defRPr/>
            </a:pPr>
            <a:r>
              <a:rPr lang="pt-PT" sz="14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Dificuldade em identificar as preferências de regulação das partes</a:t>
            </a:r>
          </a:p>
          <a:p>
            <a:pPr lvl="0">
              <a:defRPr/>
            </a:pPr>
            <a:r>
              <a:rPr lang="pt-PT" sz="14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O papel do grupo e das instituições é desconsiderado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4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20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B11FB2-EEDC-DB1F-4BD6-60B77E2BB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>
            <a:extLst>
              <a:ext uri="{FF2B5EF4-FFF2-40B4-BE49-F238E27FC236}">
                <a16:creationId xmlns:a16="http://schemas.microsoft.com/office/drawing/2014/main" id="{C5FC5AF4-551A-ABFF-34A3-FEBCD4A8F38D}"/>
              </a:ext>
            </a:extLst>
          </p:cNvPr>
          <p:cNvSpPr/>
          <p:nvPr/>
        </p:nvSpPr>
        <p:spPr>
          <a:xfrm>
            <a:off x="539552" y="548680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Fundamentos teóricos da regulação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 da força das ideias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As ideias e os princípios coletivamente definidos norteiam o desenvolvimento da regulação e são fundamentais nas decisões regulatórias e nas políticas públicas.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Reguladores, decisores políticos e técnicos agem com base em quadros cognitivos, crenças e narrativas, sendo que as mudanças regulatórias significativas ocorrem muitas vezes após mudanças de paradigma intelectual.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defRPr/>
            </a:pPr>
            <a:r>
              <a:rPr lang="pt-PT" b="1" dirty="0">
                <a:solidFill>
                  <a:prstClr val="black"/>
                </a:solidFill>
              </a:rPr>
              <a:t>Principais autores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Peter Hall (1993) – Paradigmas e Mudança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Sabatier &amp; Jenkins‑Smith (1993) – Advocacy Coalition Framework (ACF)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Crítica: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em separar a importância das ideias dos interesses económicos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Teorias institucionais </a:t>
            </a: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comportamento dos agentes é condicionado pelas regras de organização social e o ambiente sócio económico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Crítica: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em manter o equilíbrio entre o interesse institucional e o interesso dos agentes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192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67887-88A5-7DE2-98EC-FAC1ED36C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>
            <a:extLst>
              <a:ext uri="{FF2B5EF4-FFF2-40B4-BE49-F238E27FC236}">
                <a16:creationId xmlns:a16="http://schemas.microsoft.com/office/drawing/2014/main" id="{3B4025DC-3196-0403-1F4E-1A2ABEC24A3F}"/>
              </a:ext>
            </a:extLst>
          </p:cNvPr>
          <p:cNvSpPr/>
          <p:nvPr/>
        </p:nvSpPr>
        <p:spPr>
          <a:xfrm>
            <a:off x="487301" y="243880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Fundamentos teóricos da regulação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Teorias institucionais </a:t>
            </a: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regulação não apenas como resultado de interesses económicos ou ideologias, mas como consequência de instituições formais, normas, regras, rotinas, culturas e trajetórias históricas que moldam a ação do Estado e dos reguladores.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Institucionalismo Histórico -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instituições moldam e também limitam a escolha pública ao longo do tempo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Institucionalismo Sociológico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cultura e legitimidade das decisões associada à abordagem de “peritos” na atividade regulatória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Institucionalismo da Escolha Racional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a regulação é vista como um conjunto de “regras do jogo” que molda decisões económicas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  <a:p>
            <a:pPr>
              <a:defRPr/>
            </a:pPr>
            <a:r>
              <a:rPr lang="pt-PT" b="1" dirty="0">
                <a:solidFill>
                  <a:prstClr val="black"/>
                </a:solidFill>
              </a:rPr>
              <a:t>Principais autores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Histórico -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Pierson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Thelen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HallPath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Sociológico - Meyer &amp;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Rowan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DiMaggio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Powell,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March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OlsenNormas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Escolha Racional -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Williamson,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1" u="sng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Crítica: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em manter o equilíbrio entre o interesse institucional e o interesso dos agentes </a:t>
            </a:r>
          </a:p>
        </p:txBody>
      </p:sp>
    </p:spTree>
    <p:extLst>
      <p:ext uri="{BB962C8B-B14F-4D97-AF65-F5344CB8AC3E}">
        <p14:creationId xmlns:p14="http://schemas.microsoft.com/office/powerpoint/2010/main" val="1588666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539552" y="548680"/>
            <a:ext cx="79928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Instituições de regulação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 reguladores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servem interesses do grupo (dos seus membros). </a:t>
            </a:r>
            <a:r>
              <a:rPr kumimoji="0" lang="pt-P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Accountability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baixa e de independência questionável. Normalmente têm, ainda que mitigada, supervisão do Estado. Ex. Ordens profissionais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Autoridades locais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 intervêm em áreas especificas face ao seu conhecimento de proximidade. Nem sempre a coordenação entre regiões funciona; são permeáveis à intervenção do poder central, a capacidade técnica pode ser fraca, porque dispersa e a proximidade pode gerar conflitos de interesse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Parlamento, Tribunais e Governo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elevada autoridade, intervém com base na lei ou na sua aplicação. Podem, em especial o Parlamento e o Governo, intervir de forma diferenciada consoante os interesses políticos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Agências de regulação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Entidades independentes do poder político com elevada tecnicidade. Mantêm as políticas independentemente dos ciclos governativos. Combinam a regulação com ações específicas para assegurar o seu cumprimento (administrativas e/ou sancionatórias). Critica: nem sempre é clara a forma de prestação de contas da atividade; podem sofrer pressão dos governos.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4576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2672" y="1268760"/>
            <a:ext cx="208823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Estratégia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36928" y="1268760"/>
            <a:ext cx="1735072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716016" y="1268760"/>
            <a:ext cx="194421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Pontos fortes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32672" y="1921626"/>
            <a:ext cx="2062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Comando e controlo</a:t>
            </a: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Conexão reta 5"/>
          <p:cNvCxnSpPr/>
          <p:nvPr/>
        </p:nvCxnSpPr>
        <p:spPr>
          <a:xfrm flipH="1">
            <a:off x="2660348" y="1747555"/>
            <a:ext cx="39444" cy="4561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ta 6"/>
          <p:cNvCxnSpPr/>
          <p:nvPr/>
        </p:nvCxnSpPr>
        <p:spPr>
          <a:xfrm>
            <a:off x="4644008" y="1678162"/>
            <a:ext cx="0" cy="4631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xão reta 7"/>
          <p:cNvCxnSpPr/>
          <p:nvPr/>
        </p:nvCxnSpPr>
        <p:spPr>
          <a:xfrm>
            <a:off x="532672" y="313255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779539" y="3265239"/>
            <a:ext cx="1710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 regulação </a:t>
            </a: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" name="Conexão reta 9"/>
          <p:cNvCxnSpPr/>
          <p:nvPr/>
        </p:nvCxnSpPr>
        <p:spPr>
          <a:xfrm>
            <a:off x="532672" y="4077072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1016468" y="4273352"/>
            <a:ext cx="1128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Incentivos</a:t>
            </a:r>
          </a:p>
        </p:txBody>
      </p:sp>
      <p:cxnSp>
        <p:nvCxnSpPr>
          <p:cNvPr id="12" name="Conexão reta 11"/>
          <p:cNvCxnSpPr/>
          <p:nvPr/>
        </p:nvCxnSpPr>
        <p:spPr>
          <a:xfrm>
            <a:off x="493228" y="4941168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544174" y="5364209"/>
            <a:ext cx="2023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Controlo dos mercados</a:t>
            </a: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805352" y="1258524"/>
            <a:ext cx="172819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Pontos fracos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699792" y="177281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Saúde e segurança no trabalho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4644008" y="1638092"/>
            <a:ext cx="20882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Força de lei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Fixa níveis de comportamento aceitável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Proibição de comportamentos inaceitáveis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Protetor da causa pública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732240" y="1602666"/>
            <a:ext cx="20882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Intervenção na gestão das empresas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Burocrático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Efeitos na concorrência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empreses tendem a situar-se na norma e não em serem melhores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Custos do cumprimento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2676937" y="3307857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Seguros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4649188" y="3157811"/>
            <a:ext cx="2088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Comprometimento com regras internas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Baixa despesa pública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Cumprimento eficiente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6732239" y="3183071"/>
            <a:ext cx="2088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Elevados custos de funcionamento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Regras podem ser pouco percetíveis ao público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676937" y="4335714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Impostos diferenciados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4652588" y="4097104"/>
            <a:ext cx="2088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Baixo custo na aplicação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Pressão para comportamentos positivos 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732238" y="4061450"/>
            <a:ext cx="2088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Baixo custo na aplicação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Pressão para comportamentos positivos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Pressupõe dificuldades 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2663788" y="5364209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Transporte aéreo comercial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4666370" y="5111360"/>
            <a:ext cx="2088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Resposta dos mercados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Pode ser aplicada a todas as industrias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Flexibilidade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6755751" y="5090180"/>
            <a:ext cx="2088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de intervenção das agencias reguladoras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Custos de operação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de obter decisões rápidas em caso de litigio</a:t>
            </a:r>
          </a:p>
        </p:txBody>
      </p:sp>
      <p:sp>
        <p:nvSpPr>
          <p:cNvPr id="27" name="Rectângulo 1"/>
          <p:cNvSpPr/>
          <p:nvPr/>
        </p:nvSpPr>
        <p:spPr>
          <a:xfrm>
            <a:off x="683568" y="620688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Estratégias de regulação </a:t>
            </a:r>
            <a:endParaRPr kumimoji="0" lang="pt-PT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" name="Conexão reta 27"/>
          <p:cNvCxnSpPr/>
          <p:nvPr/>
        </p:nvCxnSpPr>
        <p:spPr>
          <a:xfrm>
            <a:off x="6700614" y="1678162"/>
            <a:ext cx="0" cy="4631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438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683568" y="620688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Estratégias de regulação </a:t>
            </a:r>
            <a:endParaRPr kumimoji="0" lang="pt-PT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2672" y="1268760"/>
            <a:ext cx="208823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Estratégia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36928" y="1268760"/>
            <a:ext cx="1735072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716016" y="1268760"/>
            <a:ext cx="194421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Pontos fortes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32672" y="1921626"/>
            <a:ext cx="2062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Transparência </a:t>
            </a: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Conexão reta 6"/>
          <p:cNvCxnSpPr/>
          <p:nvPr/>
        </p:nvCxnSpPr>
        <p:spPr>
          <a:xfrm>
            <a:off x="532672" y="2996952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79539" y="3485906"/>
            <a:ext cx="1710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Ação direta</a:t>
            </a: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" name="Conexão reta 8"/>
          <p:cNvCxnSpPr/>
          <p:nvPr/>
        </p:nvCxnSpPr>
        <p:spPr>
          <a:xfrm>
            <a:off x="554392" y="450912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918675" y="4854500"/>
            <a:ext cx="157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Direitos e responsabilidades</a:t>
            </a:r>
          </a:p>
        </p:txBody>
      </p:sp>
      <p:cxnSp>
        <p:nvCxnSpPr>
          <p:cNvPr id="11" name="Conexão reta 10"/>
          <p:cNvCxnSpPr/>
          <p:nvPr/>
        </p:nvCxnSpPr>
        <p:spPr>
          <a:xfrm>
            <a:off x="554392" y="558924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805352" y="1258524"/>
            <a:ext cx="17281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Pontos fracos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699792" y="1772816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Divulgação obrigatória de informação sobre a atividade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4644008" y="1638092"/>
            <a:ext cx="2088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Pouca intervenção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Permite decisões dos consumidores mais esclarecidas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Importante em setores de “baixo risco”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6732241" y="1668290"/>
            <a:ext cx="20882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Informação pode ter erros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 incentivos podem sobrepor-se à informação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 da produção de informação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Aferição da qualidade da informação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755738" y="3553271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Subsídios 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644007" y="3037023"/>
            <a:ext cx="2088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Assegura um nível mínimo para a operação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Útil em pequenas empresas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 investimento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6732240" y="3011037"/>
            <a:ext cx="20882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Justiça na atribuição de subsídios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Custos públicos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Possível contencioso devido à determinação de quem pode beneficiar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2700915" y="499488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Necessidades básicas – qualidade da água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4655404" y="4797152"/>
            <a:ext cx="2088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Apoio da comunidade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Pouca intervenção do estado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6815643" y="4836511"/>
            <a:ext cx="2088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Pode não assegurar a ocorrência de efeitos indesejáveis</a:t>
            </a:r>
          </a:p>
        </p:txBody>
      </p:sp>
      <p:cxnSp>
        <p:nvCxnSpPr>
          <p:cNvPr id="22" name="Conexão reta 21"/>
          <p:cNvCxnSpPr/>
          <p:nvPr/>
        </p:nvCxnSpPr>
        <p:spPr>
          <a:xfrm flipH="1">
            <a:off x="2715768" y="1638092"/>
            <a:ext cx="2837" cy="3951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ta 22"/>
          <p:cNvCxnSpPr/>
          <p:nvPr/>
        </p:nvCxnSpPr>
        <p:spPr>
          <a:xfrm>
            <a:off x="4614559" y="1668290"/>
            <a:ext cx="19151" cy="3920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ta 23"/>
          <p:cNvCxnSpPr/>
          <p:nvPr/>
        </p:nvCxnSpPr>
        <p:spPr>
          <a:xfrm>
            <a:off x="6771682" y="1587137"/>
            <a:ext cx="4222" cy="4002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182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728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6"/>
          <p:cNvSpPr/>
          <p:nvPr/>
        </p:nvSpPr>
        <p:spPr>
          <a:xfrm>
            <a:off x="1018400" y="1541926"/>
            <a:ext cx="7531240" cy="2599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solidFill>
                  <a:srgbClr val="022344"/>
                </a:solidFill>
                <a:latin typeface="Georgia" panose="02040502050405020303" pitchFamily="18" charset="0"/>
                <a:ea typeface="+mj-ea"/>
                <a:cs typeface="+mj-cs"/>
              </a:rPr>
              <a:t>Introdução à regulação 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rgbClr val="022344"/>
                </a:solidFill>
                <a:latin typeface="Georgia" panose="02040502050405020303" pitchFamily="18" charset="0"/>
                <a:ea typeface="+mj-ea"/>
                <a:cs typeface="+mj-cs"/>
              </a:rPr>
              <a:t>	Porquê regular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rgbClr val="022344"/>
                </a:solidFill>
                <a:latin typeface="Georgia" panose="02040502050405020303" pitchFamily="18" charset="0"/>
                <a:ea typeface="+mj-ea"/>
                <a:cs typeface="+mj-cs"/>
              </a:rPr>
              <a:t>	Fundamentos teóricos 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rgbClr val="022344"/>
                </a:solidFill>
                <a:latin typeface="Georgia" panose="02040502050405020303" pitchFamily="18" charset="0"/>
                <a:ea typeface="+mj-ea"/>
                <a:cs typeface="+mj-cs"/>
              </a:rPr>
              <a:t>	Instituições de regulação</a:t>
            </a:r>
          </a:p>
        </p:txBody>
      </p:sp>
    </p:spTree>
    <p:extLst>
      <p:ext uri="{BB962C8B-B14F-4D97-AF65-F5344CB8AC3E}">
        <p14:creationId xmlns:p14="http://schemas.microsoft.com/office/powerpoint/2010/main" val="375703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78027" y="682408"/>
            <a:ext cx="27165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Regulação ?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55576" y="1525845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Conjunto específico de orientações /comandos / regras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conjunto de normas a aplicar a uma atividade especifica, por uma entidade especifica com objetivos específicos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55576" y="2622309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Influência deliberada numa atividade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quando as regras têm como objetivo influenciar uma atividade ou mesmo o comportamento social de quem interage nessa atividade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55576" y="3770705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Todas as formas de controlo social ou de influência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sempre que são estabelecidos mecanismos ou regras de controlo que afetam o comportamento social, mesmo que não tenha existido a intenção inicial de controlo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55576" y="4798893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Controlo exercício por uma instituição pública sobre determinadas atividades que são valorizadas pela sociedade 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Selznick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1985)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740664" y="5507764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Atividade que restringe o comportamento e previne a ocorrência de certas atividades indesejáveis, mas que também as pode influenciar ou facilitar 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Baldwin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Cave, 1999) </a:t>
            </a:r>
          </a:p>
        </p:txBody>
      </p:sp>
    </p:spTree>
    <p:extLst>
      <p:ext uri="{BB962C8B-B14F-4D97-AF65-F5344CB8AC3E}">
        <p14:creationId xmlns:p14="http://schemas.microsoft.com/office/powerpoint/2010/main" val="384927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549242-AF3F-2BBD-44FF-9B3B47330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50B3D3B8-ED12-6583-0AAA-C7DB47DC4F92}"/>
              </a:ext>
            </a:extLst>
          </p:cNvPr>
          <p:cNvSpPr/>
          <p:nvPr/>
        </p:nvSpPr>
        <p:spPr>
          <a:xfrm>
            <a:off x="569343" y="422682"/>
            <a:ext cx="36957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Porquê regular?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2F79360-8797-588D-B3C0-3469ABA2A22C}"/>
              </a:ext>
            </a:extLst>
          </p:cNvPr>
          <p:cNvSpPr/>
          <p:nvPr/>
        </p:nvSpPr>
        <p:spPr>
          <a:xfrm>
            <a:off x="777136" y="3429000"/>
            <a:ext cx="36894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Como se regula?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A94BA9F-34DD-5966-ACD3-A428873F83F8}"/>
              </a:ext>
            </a:extLst>
          </p:cNvPr>
          <p:cNvSpPr/>
          <p:nvPr/>
        </p:nvSpPr>
        <p:spPr>
          <a:xfrm>
            <a:off x="4779793" y="3429000"/>
            <a:ext cx="3174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Quem regula?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7DEC2CD-AA8E-1D01-51D2-B44D36670111}"/>
              </a:ext>
            </a:extLst>
          </p:cNvPr>
          <p:cNvSpPr/>
          <p:nvPr/>
        </p:nvSpPr>
        <p:spPr>
          <a:xfrm>
            <a:off x="4794434" y="435628"/>
            <a:ext cx="40677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que é regulado?</a:t>
            </a:r>
          </a:p>
        </p:txBody>
      </p:sp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F5283A2E-4764-DE45-8B6F-8C928C0B83E3}"/>
              </a:ext>
            </a:extLst>
          </p:cNvPr>
          <p:cNvCxnSpPr>
            <a:cxnSpLocks/>
          </p:cNvCxnSpPr>
          <p:nvPr/>
        </p:nvCxnSpPr>
        <p:spPr>
          <a:xfrm>
            <a:off x="4572000" y="569343"/>
            <a:ext cx="0" cy="5719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D3CBDC48-F771-6F43-DC09-FF93489ECB97}"/>
              </a:ext>
            </a:extLst>
          </p:cNvPr>
          <p:cNvCxnSpPr>
            <a:cxnSpLocks/>
          </p:cNvCxnSpPr>
          <p:nvPr/>
        </p:nvCxnSpPr>
        <p:spPr>
          <a:xfrm flipH="1">
            <a:off x="569343" y="3429000"/>
            <a:ext cx="792084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CA8B1961-B79B-9E24-FCB5-6751F0AAE604}"/>
              </a:ext>
            </a:extLst>
          </p:cNvPr>
          <p:cNvSpPr txBox="1"/>
          <p:nvPr/>
        </p:nvSpPr>
        <p:spPr>
          <a:xfrm>
            <a:off x="668453" y="1301880"/>
            <a:ext cx="36957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Falhas de mercado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Proteção de direitos e valores sociais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Promoção da concorrência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Políticas Públicas</a:t>
            </a:r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C36E7B0-779D-0410-12B7-1339F3B9F12E}"/>
              </a:ext>
            </a:extLst>
          </p:cNvPr>
          <p:cNvSpPr txBox="1"/>
          <p:nvPr/>
        </p:nvSpPr>
        <p:spPr>
          <a:xfrm>
            <a:off x="4794434" y="1229993"/>
            <a:ext cx="36957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Mercado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Atividades profissionais 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Comportamento das organizações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Produtos ou serviços específicos</a:t>
            </a:r>
            <a:endParaRPr lang="pt-PT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A5CCB93-0E3F-34BE-5A6F-EBBBF9B4601E}"/>
              </a:ext>
            </a:extLst>
          </p:cNvPr>
          <p:cNvSpPr txBox="1"/>
          <p:nvPr/>
        </p:nvSpPr>
        <p:spPr>
          <a:xfrm>
            <a:off x="834011" y="4200476"/>
            <a:ext cx="36957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Regulação normativa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Regulação económica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Regulação baseada na informação </a:t>
            </a:r>
            <a:endParaRPr lang="pt-PT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70CC444-1AE4-001C-7C21-C69BE81E16A5}"/>
              </a:ext>
            </a:extLst>
          </p:cNvPr>
          <p:cNvSpPr txBox="1"/>
          <p:nvPr/>
        </p:nvSpPr>
        <p:spPr>
          <a:xfrm>
            <a:off x="4878903" y="4181719"/>
            <a:ext cx="40677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Autoridades reguladoras independentes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Governo e administração pública 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Em colaboração</a:t>
            </a:r>
          </a:p>
          <a:p>
            <a:r>
              <a:rPr lang="pt-PT" b="1" dirty="0">
                <a:solidFill>
                  <a:prstClr val="black"/>
                </a:solidFill>
                <a:latin typeface="Calibri"/>
              </a:rPr>
              <a:t>Auto regulação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14415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771800" y="1683965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Tendência para aumentar os preços e diminuir o serviço prestado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Aproveitar os benefícios das economias de escala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Identificação de áreas de monopólios naturais </a:t>
            </a:r>
          </a:p>
        </p:txBody>
      </p:sp>
      <p:sp>
        <p:nvSpPr>
          <p:cNvPr id="8" name="Rectângulo 1"/>
          <p:cNvSpPr/>
          <p:nvPr/>
        </p:nvSpPr>
        <p:spPr>
          <a:xfrm>
            <a:off x="563973" y="505051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 que situações regular? </a:t>
            </a:r>
            <a:endParaRPr kumimoji="0" lang="pt-PT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971600" y="1747555"/>
            <a:ext cx="1447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Monopólios</a:t>
            </a: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735796" y="321297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Transferir os benefícios das empresas para os consumidores ou para os contribuintes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516216" y="3212976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Empresa ter produto que subitamente tem uma procura anormal</a:t>
            </a:r>
          </a:p>
        </p:txBody>
      </p:sp>
      <p:cxnSp>
        <p:nvCxnSpPr>
          <p:cNvPr id="13" name="Conexão reta 12"/>
          <p:cNvCxnSpPr/>
          <p:nvPr/>
        </p:nvCxnSpPr>
        <p:spPr>
          <a:xfrm>
            <a:off x="532672" y="4077072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764920" y="4141957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Imputar ao produtor os custos/ consequências da sua produção, em vez de os passar a terceiros ou à sociedade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516216" y="4167084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Poluição das fabricas </a:t>
            </a:r>
          </a:p>
        </p:txBody>
      </p:sp>
      <p:cxnSp>
        <p:nvCxnSpPr>
          <p:cNvPr id="17" name="Conexão reta 16"/>
          <p:cNvCxnSpPr/>
          <p:nvPr/>
        </p:nvCxnSpPr>
        <p:spPr>
          <a:xfrm>
            <a:off x="493228" y="4941168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6516216" y="5099699"/>
            <a:ext cx="21602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Informação obrigatória nos medicamentos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Informação sobre composição de produtos alimentares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532672" y="2086109"/>
            <a:ext cx="216712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Mercado de um único operador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Produto/serviço sem alternativa viável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Barreiras à entrada de novos operadores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8B8844-D310-2F55-D0AB-B2D7EA56AB8A}"/>
              </a:ext>
            </a:extLst>
          </p:cNvPr>
          <p:cNvGrpSpPr/>
          <p:nvPr/>
        </p:nvGrpSpPr>
        <p:grpSpPr>
          <a:xfrm>
            <a:off x="610594" y="3181766"/>
            <a:ext cx="2003383" cy="787583"/>
            <a:chOff x="610594" y="3181766"/>
            <a:chExt cx="2003383" cy="787583"/>
          </a:xfrm>
        </p:grpSpPr>
        <p:sp>
          <p:nvSpPr>
            <p:cNvPr id="10" name="CaixaDeTexto 9"/>
            <p:cNvSpPr txBox="1"/>
            <p:nvPr/>
          </p:nvSpPr>
          <p:spPr>
            <a:xfrm>
              <a:off x="903064" y="3181766"/>
              <a:ext cx="1447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Lucro situacional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610594" y="3538462"/>
              <a:ext cx="20033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Lucro “excessivo” por razões exógenas</a:t>
              </a:r>
            </a:p>
          </p:txBody>
        </p:sp>
      </p:grpSp>
      <p:grpSp>
        <p:nvGrpSpPr>
          <p:cNvPr id="3" name="Agrupar 2">
            <a:extLst>
              <a:ext uri="{FF2B5EF4-FFF2-40B4-BE49-F238E27FC236}">
                <a16:creationId xmlns:a16="http://schemas.microsoft.com/office/drawing/2014/main" id="{5244FADF-A13E-F537-5480-0C46FEF53185}"/>
              </a:ext>
            </a:extLst>
          </p:cNvPr>
          <p:cNvGrpSpPr/>
          <p:nvPr/>
        </p:nvGrpSpPr>
        <p:grpSpPr>
          <a:xfrm>
            <a:off x="617521" y="4090805"/>
            <a:ext cx="2003383" cy="897259"/>
            <a:chOff x="617521" y="4090805"/>
            <a:chExt cx="2003383" cy="897259"/>
          </a:xfrm>
        </p:grpSpPr>
        <p:sp>
          <p:nvSpPr>
            <p:cNvPr id="14" name="CaixaDeTexto 13"/>
            <p:cNvSpPr txBox="1"/>
            <p:nvPr/>
          </p:nvSpPr>
          <p:spPr>
            <a:xfrm>
              <a:off x="903064" y="4090805"/>
              <a:ext cx="1447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Externalidades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617521" y="4387900"/>
              <a:ext cx="200338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 preço do produto não reflete o seu verdeiro custo para a sociedade </a:t>
              </a:r>
            </a:p>
          </p:txBody>
        </p:sp>
      </p:grpSp>
      <p:grpSp>
        <p:nvGrpSpPr>
          <p:cNvPr id="4" name="Agrupar 3">
            <a:extLst>
              <a:ext uri="{FF2B5EF4-FFF2-40B4-BE49-F238E27FC236}">
                <a16:creationId xmlns:a16="http://schemas.microsoft.com/office/drawing/2014/main" id="{F198322A-A482-0014-5FED-7B372426E24D}"/>
              </a:ext>
            </a:extLst>
          </p:cNvPr>
          <p:cNvGrpSpPr/>
          <p:nvPr/>
        </p:nvGrpSpPr>
        <p:grpSpPr>
          <a:xfrm>
            <a:off x="617521" y="5021593"/>
            <a:ext cx="2035835" cy="1256331"/>
            <a:chOff x="617521" y="5021593"/>
            <a:chExt cx="2035835" cy="1256331"/>
          </a:xfrm>
        </p:grpSpPr>
        <p:sp>
          <p:nvSpPr>
            <p:cNvPr id="18" name="CaixaDeTexto 17"/>
            <p:cNvSpPr txBox="1"/>
            <p:nvPr/>
          </p:nvSpPr>
          <p:spPr>
            <a:xfrm>
              <a:off x="630252" y="5021593"/>
              <a:ext cx="2023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Informação inadequada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617521" y="5339205"/>
              <a:ext cx="2003383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Só existem mercados competitivos se existirem consumidores informados, que possam fazer escolhas informadas</a:t>
              </a:r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565180" y="1252280"/>
            <a:ext cx="208823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Razão 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2869436" y="1252280"/>
            <a:ext cx="345638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Principais objetivos da regulação  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6548724" y="1252280"/>
            <a:ext cx="216024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Exemplos</a:t>
            </a:r>
          </a:p>
        </p:txBody>
      </p:sp>
      <p:cxnSp>
        <p:nvCxnSpPr>
          <p:cNvPr id="27" name="Conexão reta 26"/>
          <p:cNvCxnSpPr/>
          <p:nvPr/>
        </p:nvCxnSpPr>
        <p:spPr>
          <a:xfrm flipH="1">
            <a:off x="2692856" y="1731075"/>
            <a:ext cx="39444" cy="4561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ta 27"/>
          <p:cNvCxnSpPr/>
          <p:nvPr/>
        </p:nvCxnSpPr>
        <p:spPr>
          <a:xfrm>
            <a:off x="6404708" y="1621612"/>
            <a:ext cx="0" cy="4631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6548724" y="1731075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Serviços de utilidade pública</a:t>
            </a:r>
          </a:p>
        </p:txBody>
      </p:sp>
      <p:cxnSp>
        <p:nvCxnSpPr>
          <p:cNvPr id="30" name="Conexão reta 29"/>
          <p:cNvCxnSpPr/>
          <p:nvPr/>
        </p:nvCxnSpPr>
        <p:spPr>
          <a:xfrm>
            <a:off x="565180" y="311607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2800812" y="5250603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Informar os consumidores para que as escolha seja consciente</a:t>
            </a:r>
          </a:p>
        </p:txBody>
      </p:sp>
    </p:spTree>
    <p:extLst>
      <p:ext uri="{BB962C8B-B14F-4D97-AF65-F5344CB8AC3E}">
        <p14:creationId xmlns:p14="http://schemas.microsoft.com/office/powerpoint/2010/main" val="290478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5" grpId="0"/>
      <p:bldP spid="16" grpId="0"/>
      <p:bldP spid="19" grpId="0"/>
      <p:bldP spid="20" grpId="0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2672" y="1268760"/>
            <a:ext cx="208823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Razão 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36928" y="1268760"/>
            <a:ext cx="345638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Principais objetivos da regulação 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516216" y="1268760"/>
            <a:ext cx="216024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771800" y="1683965"/>
            <a:ext cx="3600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Assegurar a disponibilização de um serviço à comunidade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Manter uma resposta mínima de um serviço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Manter um nível mínimo de serviço</a:t>
            </a:r>
          </a:p>
        </p:txBody>
      </p:sp>
      <p:cxnSp>
        <p:nvCxnSpPr>
          <p:cNvPr id="7" name="Conexão reta 6"/>
          <p:cNvCxnSpPr/>
          <p:nvPr/>
        </p:nvCxnSpPr>
        <p:spPr>
          <a:xfrm flipH="1">
            <a:off x="2660348" y="1747555"/>
            <a:ext cx="39444" cy="4561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xão reta 7"/>
          <p:cNvCxnSpPr/>
          <p:nvPr/>
        </p:nvCxnSpPr>
        <p:spPr>
          <a:xfrm>
            <a:off x="6372200" y="1638092"/>
            <a:ext cx="0" cy="4631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6516216" y="1747555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Serviço de transporte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Serviço de internet</a:t>
            </a:r>
          </a:p>
        </p:txBody>
      </p:sp>
      <p:cxnSp>
        <p:nvCxnSpPr>
          <p:cNvPr id="10" name="Conexão reta 9"/>
          <p:cNvCxnSpPr/>
          <p:nvPr/>
        </p:nvCxnSpPr>
        <p:spPr>
          <a:xfrm>
            <a:off x="532672" y="313255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2735796" y="3212976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Prevenir situações de ausência de concorrência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Proibir a prática de preços predatórios 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516216" y="3212976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Proibição de venda abaixo do custo de produção, em determinadas atividades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764920" y="4141957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Partilha dos benefícios sem partilha dos custos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Perigo de da existência de “free </a:t>
            </a:r>
            <a:r>
              <a:rPr kumimoji="0" lang="pt-PT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riders</a:t>
            </a: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”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516216" y="4167084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Defesa e serviços de segurança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Serviços de saúde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2764920" y="5021594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Proteger os interesses dos mais vulneráveis quando os mercados não o fazem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542472" y="5040469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Segurança e saúde no trabalho</a:t>
            </a:r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C191AAD2-FE44-B19D-66F9-19CCD17A2A13}"/>
              </a:ext>
            </a:extLst>
          </p:cNvPr>
          <p:cNvGrpSpPr/>
          <p:nvPr/>
        </p:nvGrpSpPr>
        <p:grpSpPr>
          <a:xfrm>
            <a:off x="493228" y="1741020"/>
            <a:ext cx="2130274" cy="1359011"/>
            <a:chOff x="493228" y="1741020"/>
            <a:chExt cx="2130274" cy="1359011"/>
          </a:xfrm>
        </p:grpSpPr>
        <p:sp>
          <p:nvSpPr>
            <p:cNvPr id="5" name="CaixaDeTexto 4"/>
            <p:cNvSpPr txBox="1"/>
            <p:nvPr/>
          </p:nvSpPr>
          <p:spPr>
            <a:xfrm>
              <a:off x="493228" y="1741020"/>
              <a:ext cx="20625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Continuidade ou disponibilidade de oferta de um serviço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620119" y="2499867"/>
              <a:ext cx="200338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 produto ou serviço não tem procura constante mas deve ser sempre disponibilizado</a:t>
              </a:r>
            </a:p>
          </p:txBody>
        </p:sp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0A5FD381-F701-D8DE-B1FD-E2476E3339DA}"/>
              </a:ext>
            </a:extLst>
          </p:cNvPr>
          <p:cNvGrpSpPr/>
          <p:nvPr/>
        </p:nvGrpSpPr>
        <p:grpSpPr>
          <a:xfrm>
            <a:off x="637244" y="3265239"/>
            <a:ext cx="2127676" cy="753857"/>
            <a:chOff x="637244" y="3265239"/>
            <a:chExt cx="2127676" cy="753857"/>
          </a:xfrm>
        </p:grpSpPr>
        <p:sp>
          <p:nvSpPr>
            <p:cNvPr id="11" name="CaixaDeTexto 10"/>
            <p:cNvSpPr txBox="1"/>
            <p:nvPr/>
          </p:nvSpPr>
          <p:spPr>
            <a:xfrm>
              <a:off x="637244" y="3265239"/>
              <a:ext cx="21276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Assegurar a concorrência 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651096" y="3588209"/>
              <a:ext cx="20033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Quando os mercados não têm maturidade para coexistirem</a:t>
              </a:r>
            </a:p>
          </p:txBody>
        </p:sp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E707E37C-C988-AFBA-AE4A-9D39039E9CC6}"/>
              </a:ext>
            </a:extLst>
          </p:cNvPr>
          <p:cNvGrpSpPr/>
          <p:nvPr/>
        </p:nvGrpSpPr>
        <p:grpSpPr>
          <a:xfrm>
            <a:off x="620171" y="4155475"/>
            <a:ext cx="2242109" cy="825907"/>
            <a:chOff x="620171" y="4155475"/>
            <a:chExt cx="2242109" cy="825907"/>
          </a:xfrm>
        </p:grpSpPr>
        <p:sp>
          <p:nvSpPr>
            <p:cNvPr id="14" name="CaixaDeTexto 13"/>
            <p:cNvSpPr txBox="1"/>
            <p:nvPr/>
          </p:nvSpPr>
          <p:spPr>
            <a:xfrm>
              <a:off x="727253" y="4155475"/>
              <a:ext cx="15944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Perigo de exclusão </a:t>
              </a: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620171" y="4381218"/>
              <a:ext cx="224210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Quando o bem ou serviço é essencial mas não é acessível a todos os membros da sociedade</a:t>
              </a:r>
            </a:p>
          </p:txBody>
        </p:sp>
      </p:grp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BE9ADE7-B835-9995-15B8-33A496DF04E4}"/>
              </a:ext>
            </a:extLst>
          </p:cNvPr>
          <p:cNvGrpSpPr/>
          <p:nvPr/>
        </p:nvGrpSpPr>
        <p:grpSpPr>
          <a:xfrm>
            <a:off x="522564" y="5001716"/>
            <a:ext cx="2213232" cy="1099567"/>
            <a:chOff x="522564" y="5001716"/>
            <a:chExt cx="2213232" cy="1099567"/>
          </a:xfrm>
        </p:grpSpPr>
        <p:sp>
          <p:nvSpPr>
            <p:cNvPr id="17" name="CaixaDeTexto 16"/>
            <p:cNvSpPr txBox="1"/>
            <p:nvPr/>
          </p:nvSpPr>
          <p:spPr>
            <a:xfrm>
              <a:off x="522564" y="5001716"/>
              <a:ext cx="20231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Poder de negociação desigual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587243" y="5501119"/>
              <a:ext cx="214855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Quando o bem ou serviço é essencial mas as partes não têm o mesmo poder negocial</a:t>
              </a:r>
            </a:p>
          </p:txBody>
        </p:sp>
      </p:grpSp>
      <p:cxnSp>
        <p:nvCxnSpPr>
          <p:cNvPr id="24" name="Conexão reta 23"/>
          <p:cNvCxnSpPr/>
          <p:nvPr/>
        </p:nvCxnSpPr>
        <p:spPr>
          <a:xfrm>
            <a:off x="493228" y="4941168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ta 24"/>
          <p:cNvCxnSpPr/>
          <p:nvPr/>
        </p:nvCxnSpPr>
        <p:spPr>
          <a:xfrm>
            <a:off x="407884" y="4133173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ângulo 1"/>
          <p:cNvSpPr/>
          <p:nvPr/>
        </p:nvSpPr>
        <p:spPr>
          <a:xfrm>
            <a:off x="563973" y="505051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 que situações regular? </a:t>
            </a:r>
            <a:endParaRPr kumimoji="0" lang="pt-PT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88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3" grpId="0"/>
      <p:bldP spid="15" grpId="0"/>
      <p:bldP spid="16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1"/>
          <p:cNvSpPr/>
          <p:nvPr/>
        </p:nvSpPr>
        <p:spPr>
          <a:xfrm>
            <a:off x="683568" y="620688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 que situações regular? </a:t>
            </a:r>
            <a:endParaRPr kumimoji="0" lang="pt-PT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2672" y="1268760"/>
            <a:ext cx="208823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Razão 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836928" y="1268760"/>
            <a:ext cx="345638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Principais objetivos da regulação 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516216" y="1268760"/>
            <a:ext cx="216024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Exemplos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32672" y="1921626"/>
            <a:ext cx="2062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Diminuição/ restrição da oferta </a:t>
            </a: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771800" y="1683965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interesse público sobrepõe-se ao do mercado (preço) na distribuição de um bem</a:t>
            </a:r>
          </a:p>
        </p:txBody>
      </p:sp>
      <p:cxnSp>
        <p:nvCxnSpPr>
          <p:cNvPr id="9" name="Conexão reta 8"/>
          <p:cNvCxnSpPr/>
          <p:nvPr/>
        </p:nvCxnSpPr>
        <p:spPr>
          <a:xfrm flipH="1">
            <a:off x="2660348" y="1747555"/>
            <a:ext cx="39444" cy="4561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ta 9"/>
          <p:cNvCxnSpPr/>
          <p:nvPr/>
        </p:nvCxnSpPr>
        <p:spPr>
          <a:xfrm>
            <a:off x="6372200" y="1638092"/>
            <a:ext cx="0" cy="4631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6516216" y="174755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Falta de combustível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79539" y="3265239"/>
            <a:ext cx="1710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Justiça distributiva e politicas sociais </a:t>
            </a: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735796" y="3043983"/>
            <a:ext cx="36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Distribuição de bens ou serviços conforme o interesse público predefinido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Prevenir comportamentos ou resultados indesejáveis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6516216" y="3129846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Proteção dos mais fracos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Regras contra situações de discriminação</a:t>
            </a:r>
          </a:p>
        </p:txBody>
      </p:sp>
      <p:cxnSp>
        <p:nvCxnSpPr>
          <p:cNvPr id="15" name="Conexão reta 14"/>
          <p:cNvCxnSpPr/>
          <p:nvPr/>
        </p:nvCxnSpPr>
        <p:spPr>
          <a:xfrm>
            <a:off x="532672" y="4077072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2764920" y="4141957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Assegurar uma produção e/ou distribuição eficiente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Assegurar um serviço “standard”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6516216" y="416708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Desequilibrar a produção agrícola </a:t>
            </a:r>
          </a:p>
        </p:txBody>
      </p:sp>
      <p:cxnSp>
        <p:nvCxnSpPr>
          <p:cNvPr id="19" name="Conexão reta 18"/>
          <p:cNvCxnSpPr/>
          <p:nvPr/>
        </p:nvCxnSpPr>
        <p:spPr>
          <a:xfrm>
            <a:off x="565298" y="5301208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2736578" y="5372394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Proteger os interesses das gerações futuras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Integrar intensões altruístas 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6516216" y="5387310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Proteção do ambiente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F0D3D363-9CD7-CEDC-7A6F-3902DC6679AA}"/>
              </a:ext>
            </a:extLst>
          </p:cNvPr>
          <p:cNvGrpSpPr/>
          <p:nvPr/>
        </p:nvGrpSpPr>
        <p:grpSpPr>
          <a:xfrm>
            <a:off x="516874" y="4120917"/>
            <a:ext cx="2238555" cy="1179822"/>
            <a:chOff x="516874" y="4120917"/>
            <a:chExt cx="2238555" cy="1179822"/>
          </a:xfrm>
        </p:grpSpPr>
        <p:sp>
          <p:nvSpPr>
            <p:cNvPr id="16" name="CaixaDeTexto 15"/>
            <p:cNvSpPr txBox="1"/>
            <p:nvPr/>
          </p:nvSpPr>
          <p:spPr>
            <a:xfrm>
              <a:off x="565298" y="4120917"/>
              <a:ext cx="20556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Racionalização de meios</a:t>
              </a:r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516874" y="4362020"/>
              <a:ext cx="2238555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Quando se impõe a utilização de determinados equipamentos ou serviços para melhorar a produção/qualidade de uma atividade</a:t>
              </a:r>
            </a:p>
          </p:txBody>
        </p:sp>
      </p:grp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C19BBC1B-E5F0-8C60-662C-676970FBA9A7}"/>
              </a:ext>
            </a:extLst>
          </p:cNvPr>
          <p:cNvGrpSpPr/>
          <p:nvPr/>
        </p:nvGrpSpPr>
        <p:grpSpPr>
          <a:xfrm>
            <a:off x="554285" y="5436460"/>
            <a:ext cx="2059310" cy="738664"/>
            <a:chOff x="554285" y="5436460"/>
            <a:chExt cx="2059310" cy="738664"/>
          </a:xfrm>
        </p:grpSpPr>
        <p:sp>
          <p:nvSpPr>
            <p:cNvPr id="20" name="CaixaDeTexto 19"/>
            <p:cNvSpPr txBox="1"/>
            <p:nvPr/>
          </p:nvSpPr>
          <p:spPr>
            <a:xfrm>
              <a:off x="554285" y="5436460"/>
              <a:ext cx="2023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Planeamento</a:t>
              </a:r>
              <a:endPara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631025" y="5744237"/>
              <a:ext cx="198257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Impor regras com vista a proteger situações futuras</a:t>
              </a:r>
            </a:p>
          </p:txBody>
        </p:sp>
      </p:grpSp>
      <p:cxnSp>
        <p:nvCxnSpPr>
          <p:cNvPr id="25" name="Conexão reta 24"/>
          <p:cNvCxnSpPr/>
          <p:nvPr/>
        </p:nvCxnSpPr>
        <p:spPr>
          <a:xfrm>
            <a:off x="532672" y="2812510"/>
            <a:ext cx="8143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77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4" grpId="0"/>
      <p:bldP spid="17" grpId="0"/>
      <p:bldP spid="18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18416" y="965872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Proposta de trabalho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40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Pensar numa atividade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Refletir sobre se é uma atividade regulada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Tentar identificar qual a razão de ser uma atividade regulada e quais os objetivos que se pretendeu acautelar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Partilhar as conclusões em sala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176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2"/>
          <p:cNvSpPr/>
          <p:nvPr/>
        </p:nvSpPr>
        <p:spPr>
          <a:xfrm>
            <a:off x="539552" y="764704"/>
            <a:ext cx="82809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Fundamentos teóricos da regulação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Teoria do interesse público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o regulador intervém na prossecução de interesses públicos em detrimento de interesses individuais.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  <a:p>
            <a:pPr>
              <a:defRPr/>
            </a:pPr>
            <a:r>
              <a:rPr lang="pt-PT" b="1" dirty="0">
                <a:solidFill>
                  <a:prstClr val="black"/>
                </a:solidFill>
              </a:rPr>
              <a:t>Principais autores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Arthur </a:t>
            </a:r>
            <a:r>
              <a:rPr lang="pt-PT" dirty="0" err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Cecil</a:t>
            </a: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 </a:t>
            </a:r>
            <a:r>
              <a:rPr lang="pt-PT" dirty="0" err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Pigou</a:t>
            </a: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 (1877–1959)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Joseph </a:t>
            </a:r>
            <a:r>
              <a:rPr lang="pt-PT" dirty="0" err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Stiglitz</a:t>
            </a:r>
            <a:r>
              <a:rPr lang="pt-PT" dirty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 (1986), teoriza a necessidade de regulação nas situações de assimetria de informação, imperfeições de mercado, poder de mercado e falhas sistémicas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Crítica: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Dificuldade de acordo no conceito de interesse público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Ceticismo social relativamente à imparcialidade de quem estabelece que um bem ou serviço é de interesse público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Influência económica prevalecer sobre o interesse público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Nem sempre o que se pretende prosseguir como interesse público é atingível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Subestima a força da concorrência dos agentes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755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</TotalTime>
  <Words>1802</Words>
  <Application>Microsoft Office PowerPoint</Application>
  <PresentationFormat>Apresentação no Ecrã (4:3)</PresentationFormat>
  <Paragraphs>265</Paragraphs>
  <Slides>17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ISCSP - ULisboa</dc:creator>
  <cp:lastModifiedBy>Susana Soares Paulino</cp:lastModifiedBy>
  <cp:revision>18</cp:revision>
  <dcterms:created xsi:type="dcterms:W3CDTF">2023-01-18T11:25:04Z</dcterms:created>
  <dcterms:modified xsi:type="dcterms:W3CDTF">2026-02-27T15:50:51Z</dcterms:modified>
</cp:coreProperties>
</file>